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9" r:id="rId3"/>
    <p:sldId id="290" r:id="rId4"/>
    <p:sldId id="291" r:id="rId5"/>
    <p:sldId id="293" r:id="rId6"/>
    <p:sldId id="295" r:id="rId7"/>
    <p:sldId id="296" r:id="rId8"/>
    <p:sldId id="297" r:id="rId9"/>
    <p:sldId id="299" r:id="rId10"/>
    <p:sldId id="301" r:id="rId11"/>
    <p:sldId id="302" r:id="rId12"/>
    <p:sldId id="287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1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8"/>
      </p:cViewPr>
      <p:guideLst>
        <p:guide orient="horz" pos="1601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43F3C-A645-4BF6-81D9-30B26CFBEF28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701E0-9BEF-4A2C-9048-DC8249F14B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2355726"/>
            <a:ext cx="4956041" cy="2787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2211710"/>
            <a:ext cx="5212069" cy="29317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 flipH="1">
            <a:off x="3931931" y="1"/>
            <a:ext cx="5212069" cy="2931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 flipV="1">
            <a:off x="0" y="-1"/>
            <a:ext cx="1547664" cy="8705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7596336" y="4272939"/>
            <a:ext cx="1547664" cy="870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92367" y="1368430"/>
            <a:ext cx="7400290" cy="744220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《声音》教学内容研究的发展</a:t>
            </a:r>
          </a:p>
        </p:txBody>
      </p:sp>
      <p:sp>
        <p:nvSpPr>
          <p:cNvPr id="6" name="文字"/>
          <p:cNvSpPr txBox="1">
            <a:spLocks noChangeArrowheads="1"/>
          </p:cNvSpPr>
          <p:nvPr/>
        </p:nvSpPr>
        <p:spPr bwMode="auto">
          <a:xfrm>
            <a:off x="1934210" y="3227070"/>
            <a:ext cx="5516245" cy="90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贾  欣</a:t>
            </a:r>
          </a:p>
          <a:p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北京教育科学研究院基础教育教学研究中心</a:t>
            </a:r>
          </a:p>
        </p:txBody>
      </p:sp>
      <p:grpSp>
        <p:nvGrpSpPr>
          <p:cNvPr id="12" name="组合 20"/>
          <p:cNvGrpSpPr/>
          <p:nvPr/>
        </p:nvGrpSpPr>
        <p:grpSpPr>
          <a:xfrm>
            <a:off x="785786" y="2314721"/>
            <a:ext cx="142876" cy="540327"/>
            <a:chOff x="1591689" y="850704"/>
            <a:chExt cx="1685620" cy="1685620"/>
          </a:xfrm>
        </p:grpSpPr>
        <p:sp>
          <p:nvSpPr>
            <p:cNvPr id="13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solidFill>
              <a:schemeClr val="tx2">
                <a:alpha val="70000"/>
              </a:schemeClr>
            </a:solidFill>
            <a:ln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20"/>
          <p:cNvGrpSpPr/>
          <p:nvPr/>
        </p:nvGrpSpPr>
        <p:grpSpPr>
          <a:xfrm>
            <a:off x="785786" y="3429006"/>
            <a:ext cx="142876" cy="254575"/>
            <a:chOff x="1591689" y="850704"/>
            <a:chExt cx="1685620" cy="1685620"/>
          </a:xfrm>
        </p:grpSpPr>
        <p:sp>
          <p:nvSpPr>
            <p:cNvPr id="16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KSO_Shape"/>
            <p:cNvSpPr/>
            <p:nvPr/>
          </p:nvSpPr>
          <p:spPr>
            <a:xfrm>
              <a:off x="1591689" y="850704"/>
              <a:ext cx="1685620" cy="1685620"/>
            </a:xfrm>
            <a:prstGeom prst="roundRect">
              <a:avLst/>
            </a:prstGeom>
            <a:solidFill>
              <a:schemeClr val="tx2">
                <a:alpha val="70000"/>
              </a:schemeClr>
            </a:solidFill>
            <a:ln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6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57275" y="1082675"/>
            <a:ext cx="70294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</a:rPr>
              <a:t>教 材</a:t>
            </a:r>
          </a:p>
          <a:p>
            <a:pPr algn="ct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在促使我们</a:t>
            </a:r>
          </a:p>
          <a:p>
            <a:pPr algn="ct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挖掘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ea typeface="+mn-lt"/>
                <a:cs typeface="+mn-lt"/>
              </a:rPr>
              <a:t>“</a:t>
            </a:r>
            <a:r>
              <a:rPr lang="zh-CN" altLang="en-US" sz="3200">
                <a:ea typeface="+mn-lt"/>
                <a:cs typeface="+mn-lt"/>
              </a:rPr>
              <a:t>科学发现的逻辑</a:t>
            </a:r>
            <a:r>
              <a:rPr lang="en-US" altLang="zh-CN" sz="3200">
                <a:ea typeface="+mn-lt"/>
                <a:cs typeface="+mn-lt"/>
              </a:rPr>
              <a:t>“</a:t>
            </a:r>
          </a:p>
          <a:p>
            <a:pPr algn="ctr">
              <a:lnSpc>
                <a:spcPct val="150000"/>
              </a:lnSpc>
            </a:pPr>
            <a:endParaRPr lang="en-US" altLang="zh-CN" sz="3200"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3980" y="993775"/>
            <a:ext cx="3876675" cy="30460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</a:rPr>
              <a:t>教学</a:t>
            </a:r>
          </a:p>
          <a:p>
            <a:pPr algn="ct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在构建教师</a:t>
            </a:r>
          </a:p>
          <a:p>
            <a:pPr algn="ct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理解的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ea typeface="+mn-lt"/>
                <a:cs typeface="+mn-lt"/>
              </a:rPr>
              <a:t>“</a:t>
            </a:r>
            <a:r>
              <a:rPr lang="zh-CN" altLang="en-US" sz="3200">
                <a:ea typeface="+mn-lt"/>
                <a:cs typeface="+mn-lt"/>
              </a:rPr>
              <a:t>学生探究的逻辑</a:t>
            </a:r>
            <a:r>
              <a:rPr lang="en-US" altLang="zh-CN" sz="3200">
                <a:ea typeface="+mn-lt"/>
                <a:cs typeface="+mn-lt"/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55576" y="1825402"/>
            <a:ext cx="4232102" cy="746348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785786" y="3286130"/>
            <a:ext cx="3529263" cy="13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zh-TW" altLang="en-US" sz="1400" dirty="0"/>
              <a:t>地 址：北京市朝阳区安慧北里安园甲</a:t>
            </a:r>
            <a:r>
              <a:rPr kumimoji="1" lang="en-US" altLang="zh-TW" sz="1400" dirty="0"/>
              <a:t>9</a:t>
            </a:r>
            <a:r>
              <a:rPr kumimoji="1" lang="zh-TW" altLang="en-US" sz="1400" dirty="0"/>
              <a:t>号      </a:t>
            </a:r>
          </a:p>
          <a:p>
            <a:pPr>
              <a:lnSpc>
                <a:spcPct val="120000"/>
              </a:lnSpc>
            </a:pPr>
            <a:r>
              <a:rPr kumimoji="1" lang="zh-TW" altLang="en-US" sz="1400" dirty="0"/>
              <a:t>电 话：</a:t>
            </a:r>
            <a:r>
              <a:rPr kumimoji="1" lang="en-US" altLang="zh-TW" sz="1400" dirty="0"/>
              <a:t>(86)-(010)-64989234                        </a:t>
            </a:r>
          </a:p>
          <a:p>
            <a:pPr>
              <a:lnSpc>
                <a:spcPct val="120000"/>
              </a:lnSpc>
            </a:pPr>
            <a:r>
              <a:rPr kumimoji="1" lang="en-US" altLang="zh-TW" sz="1400" dirty="0"/>
              <a:t>Email</a:t>
            </a:r>
            <a:r>
              <a:rPr kumimoji="1" lang="zh-TW" altLang="en-US" sz="1400" dirty="0"/>
              <a:t>：</a:t>
            </a:r>
            <a:r>
              <a:rPr kumimoji="1" lang="en-US" altLang="zh-TW" sz="1400" dirty="0" err="1"/>
              <a:t>copyright@esph.com.cn</a:t>
            </a:r>
            <a:r>
              <a:rPr kumimoji="1" lang="en-US" altLang="zh-TW" sz="1400" dirty="0"/>
              <a:t>                      </a:t>
            </a:r>
          </a:p>
          <a:p>
            <a:pPr>
              <a:lnSpc>
                <a:spcPct val="120000"/>
              </a:lnSpc>
            </a:pPr>
            <a:endParaRPr kumimoji="1" lang="en-US" altLang="zh-TW" sz="1400" dirty="0"/>
          </a:p>
          <a:p>
            <a:pPr>
              <a:lnSpc>
                <a:spcPct val="120000"/>
              </a:lnSpc>
            </a:pPr>
            <a:endParaRPr kumimoji="1" lang="zh-CN" altLang="en-US" sz="1400" dirty="0"/>
          </a:p>
        </p:txBody>
      </p:sp>
      <p:sp>
        <p:nvSpPr>
          <p:cNvPr id="4" name="文本框 4"/>
          <p:cNvSpPr txBox="1"/>
          <p:nvPr/>
        </p:nvSpPr>
        <p:spPr>
          <a:xfrm>
            <a:off x="4836417" y="3286130"/>
            <a:ext cx="3529263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zh-TW" altLang="en-US" sz="1400" dirty="0"/>
              <a:t>邮 编：</a:t>
            </a:r>
            <a:r>
              <a:rPr kumimoji="1" lang="en-US" altLang="zh-TW" sz="1400" dirty="0"/>
              <a:t>100101 </a:t>
            </a:r>
          </a:p>
          <a:p>
            <a:pPr>
              <a:lnSpc>
                <a:spcPct val="120000"/>
              </a:lnSpc>
            </a:pPr>
            <a:r>
              <a:rPr kumimoji="1" lang="zh-TW" altLang="en-US" sz="1400" dirty="0"/>
              <a:t>传 真：</a:t>
            </a:r>
            <a:r>
              <a:rPr kumimoji="1" lang="en-US" altLang="zh-TW" sz="1400" dirty="0"/>
              <a:t>(86)-(010)-64891839</a:t>
            </a:r>
          </a:p>
          <a:p>
            <a:pPr>
              <a:lnSpc>
                <a:spcPct val="120000"/>
              </a:lnSpc>
            </a:pPr>
            <a:r>
              <a:rPr kumimoji="1" lang="zh-TW" altLang="en-US" sz="1400" dirty="0"/>
              <a:t>网 址：</a:t>
            </a:r>
            <a:r>
              <a:rPr kumimoji="1" lang="en-US" altLang="zh-TW" sz="1400" dirty="0"/>
              <a:t>http://</a:t>
            </a:r>
            <a:r>
              <a:rPr kumimoji="1" lang="en-US" altLang="zh-TW" sz="1400" dirty="0" err="1"/>
              <a:t>www.esph.com.cn</a:t>
            </a:r>
            <a:r>
              <a:rPr kumimoji="1" lang="en-US" altLang="zh-TW" sz="1400" dirty="0"/>
              <a:t> </a:t>
            </a:r>
            <a:endParaRPr kumimoji="1"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4415" y="485140"/>
            <a:ext cx="2533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我们在想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7275" y="1082675"/>
            <a:ext cx="70294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ea typeface="+mn-lt"/>
                <a:cs typeface="+mn-lt"/>
              </a:rPr>
              <a:t>教 材</a:t>
            </a:r>
          </a:p>
          <a:p>
            <a:pPr algn="ctr">
              <a:lnSpc>
                <a:spcPct val="150000"/>
              </a:lnSpc>
            </a:pPr>
            <a:r>
              <a:rPr lang="zh-CN" altLang="en-US" sz="2800">
                <a:ea typeface="+mn-lt"/>
                <a:cs typeface="+mn-lt"/>
                <a:sym typeface="+mn-ea"/>
              </a:rPr>
              <a:t>在</a:t>
            </a:r>
            <a:r>
              <a:rPr lang="en-US" altLang="zh-CN" sz="2800">
                <a:ea typeface="+mn-lt"/>
                <a:cs typeface="+mn-lt"/>
              </a:rPr>
              <a:t>“</a:t>
            </a:r>
            <a:r>
              <a:rPr lang="zh-CN" altLang="en-US" sz="2800">
                <a:ea typeface="+mn-lt"/>
                <a:cs typeface="+mn-lt"/>
              </a:rPr>
              <a:t>像科学家一样学</a:t>
            </a:r>
            <a:r>
              <a:rPr lang="en-US" altLang="zh-CN" sz="2800">
                <a:ea typeface="+mn-lt"/>
                <a:cs typeface="+mn-lt"/>
              </a:rPr>
              <a:t>‘</a:t>
            </a:r>
            <a:r>
              <a:rPr lang="zh-CN" altLang="en-US" sz="2800">
                <a:ea typeface="+mn-lt"/>
                <a:cs typeface="+mn-lt"/>
              </a:rPr>
              <a:t>科学</a:t>
            </a:r>
            <a:r>
              <a:rPr lang="en-US" altLang="zh-CN" sz="2800">
                <a:ea typeface="+mn-lt"/>
                <a:cs typeface="+mn-lt"/>
              </a:rPr>
              <a:t>’</a:t>
            </a:r>
            <a:r>
              <a:rPr lang="zh-CN" altLang="en-US" sz="2800">
                <a:ea typeface="+mn-lt"/>
                <a:cs typeface="+mn-lt"/>
              </a:rPr>
              <a:t>的科学课上</a:t>
            </a:r>
            <a:r>
              <a:rPr lang="en-US" altLang="zh-CN" sz="2800">
                <a:ea typeface="+mn-lt"/>
                <a:cs typeface="+mn-lt"/>
              </a:rPr>
              <a:t>“</a:t>
            </a:r>
          </a:p>
          <a:p>
            <a:pPr algn="ctr">
              <a:lnSpc>
                <a:spcPct val="150000"/>
              </a:lnSpc>
            </a:pPr>
            <a:r>
              <a:rPr lang="zh-CN" altLang="en-US" sz="2800">
                <a:ea typeface="+mn-lt"/>
                <a:cs typeface="+mn-lt"/>
              </a:rPr>
              <a:t>到底有怎样的作用？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4415" y="485140"/>
            <a:ext cx="2533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我们在想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7275" y="1082675"/>
            <a:ext cx="70294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</a:rPr>
              <a:t>教 材</a:t>
            </a:r>
          </a:p>
          <a:p>
            <a:pPr algn="ct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在促使我们</a:t>
            </a:r>
          </a:p>
          <a:p>
            <a:pPr algn="ct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挖掘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ea typeface="+mn-lt"/>
                <a:cs typeface="+mn-lt"/>
              </a:rPr>
              <a:t>“</a:t>
            </a:r>
            <a:r>
              <a:rPr lang="zh-CN" altLang="en-US" sz="3200">
                <a:ea typeface="+mn-lt"/>
                <a:cs typeface="+mn-lt"/>
              </a:rPr>
              <a:t>科学发现的逻辑</a:t>
            </a:r>
            <a:r>
              <a:rPr lang="en-US" altLang="zh-CN" sz="3200">
                <a:ea typeface="+mn-lt"/>
                <a:cs typeface="+mn-lt"/>
              </a:rPr>
              <a:t>“</a:t>
            </a:r>
          </a:p>
          <a:p>
            <a:pPr algn="ctr">
              <a:lnSpc>
                <a:spcPct val="150000"/>
              </a:lnSpc>
            </a:pPr>
            <a:endParaRPr lang="en-US" altLang="zh-CN" sz="3200"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4415" y="485140"/>
            <a:ext cx="2533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我们在想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1485" y="1082675"/>
            <a:ext cx="3876675" cy="30460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</a:rPr>
              <a:t>教 材</a:t>
            </a:r>
          </a:p>
          <a:p>
            <a:pPr algn="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在促使我们</a:t>
            </a:r>
          </a:p>
          <a:p>
            <a:pPr algn="r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挖掘</a:t>
            </a:r>
          </a:p>
          <a:p>
            <a:pPr algn="r">
              <a:lnSpc>
                <a:spcPct val="150000"/>
              </a:lnSpc>
            </a:pPr>
            <a:r>
              <a:rPr lang="en-US" altLang="zh-CN" sz="3200">
                <a:ea typeface="+mn-lt"/>
                <a:cs typeface="+mn-lt"/>
              </a:rPr>
              <a:t>“</a:t>
            </a:r>
            <a:r>
              <a:rPr lang="zh-CN" altLang="en-US" sz="3200">
                <a:ea typeface="+mn-lt"/>
                <a:cs typeface="+mn-lt"/>
              </a:rPr>
              <a:t>科学发现的逻辑</a:t>
            </a:r>
            <a:r>
              <a:rPr lang="en-US" altLang="zh-CN" sz="3200">
                <a:ea typeface="+mn-lt"/>
                <a:cs typeface="+mn-lt"/>
              </a:rPr>
              <a:t>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69155" y="1082675"/>
            <a:ext cx="3876675" cy="30460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</a:rPr>
              <a:t>教学</a:t>
            </a:r>
          </a:p>
          <a:p>
            <a:pPr algn="l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在构建教师</a:t>
            </a:r>
          </a:p>
          <a:p>
            <a:pPr algn="l">
              <a:lnSpc>
                <a:spcPct val="150000"/>
              </a:lnSpc>
            </a:pPr>
            <a:r>
              <a:rPr lang="zh-CN" altLang="en-US" sz="3200">
                <a:ea typeface="+mn-lt"/>
                <a:cs typeface="+mn-lt"/>
                <a:sym typeface="+mn-ea"/>
              </a:rPr>
              <a:t>理解的</a:t>
            </a:r>
          </a:p>
          <a:p>
            <a:pPr algn="l">
              <a:lnSpc>
                <a:spcPct val="150000"/>
              </a:lnSpc>
            </a:pPr>
            <a:r>
              <a:rPr lang="en-US" altLang="zh-CN" sz="3200">
                <a:ea typeface="+mn-lt"/>
                <a:cs typeface="+mn-lt"/>
              </a:rPr>
              <a:t>“</a:t>
            </a:r>
            <a:r>
              <a:rPr lang="zh-CN" altLang="en-US" sz="3200">
                <a:ea typeface="+mn-lt"/>
                <a:cs typeface="+mn-lt"/>
              </a:rPr>
              <a:t>学生探究的逻辑</a:t>
            </a:r>
            <a:r>
              <a:rPr lang="en-US" altLang="zh-CN" sz="3200">
                <a:ea typeface="+mn-lt"/>
                <a:cs typeface="+mn-lt"/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4415" y="485140"/>
            <a:ext cx="2533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我在想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035" y="279400"/>
            <a:ext cx="3279140" cy="45853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120" y="759460"/>
            <a:ext cx="4376420" cy="252412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4695190" y="3877310"/>
            <a:ext cx="1296035" cy="504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求同归纳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745605" y="3600450"/>
            <a:ext cx="1296035" cy="50419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演绎推理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745605" y="4227830"/>
            <a:ext cx="1296035" cy="50419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类比推理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066540" y="1538605"/>
            <a:ext cx="4781550" cy="95631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88710" y="3769360"/>
            <a:ext cx="360045" cy="72009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190365" y="1348105"/>
            <a:ext cx="1296035" cy="209042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190365" y="1223010"/>
            <a:ext cx="1296035" cy="20599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4415" y="485140"/>
            <a:ext cx="2533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我在想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" y="321945"/>
            <a:ext cx="3740150" cy="45974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77865" y="885190"/>
            <a:ext cx="2672080" cy="3736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圆角矩形 4"/>
          <p:cNvSpPr/>
          <p:nvPr/>
        </p:nvSpPr>
        <p:spPr>
          <a:xfrm>
            <a:off x="5868035" y="2283460"/>
            <a:ext cx="2448560" cy="223266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034415" y="321945"/>
            <a:ext cx="3151505" cy="1731645"/>
          </a:xfrm>
          <a:prstGeom prst="roundRect">
            <a:avLst/>
          </a:prstGeom>
          <a:noFill/>
          <a:ln w="28575" cmpd="sng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034415" y="3052445"/>
            <a:ext cx="3151505" cy="1731645"/>
          </a:xfrm>
          <a:prstGeom prst="roundRect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箭头 18"/>
          <p:cNvSpPr/>
          <p:nvPr/>
        </p:nvSpPr>
        <p:spPr>
          <a:xfrm rot="2100000">
            <a:off x="3788410" y="2163445"/>
            <a:ext cx="2196465" cy="285115"/>
          </a:xfrm>
          <a:prstGeom prst="leftArrow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 rot="20280000">
            <a:off x="3807460" y="3536950"/>
            <a:ext cx="2038350" cy="285115"/>
          </a:xfrm>
          <a:prstGeom prst="leftArrow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4415" y="485140"/>
            <a:ext cx="2533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我在想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663440" y="971550"/>
            <a:ext cx="1296035" cy="504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典型归纳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713855" y="694690"/>
            <a:ext cx="1296035" cy="50419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演绎推理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713855" y="1322070"/>
            <a:ext cx="1296035" cy="50419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类比推理</a:t>
            </a:r>
          </a:p>
        </p:txBody>
      </p:sp>
      <p:sp>
        <p:nvSpPr>
          <p:cNvPr id="12" name="右箭头 11"/>
          <p:cNvSpPr/>
          <p:nvPr/>
        </p:nvSpPr>
        <p:spPr>
          <a:xfrm>
            <a:off x="6156960" y="863600"/>
            <a:ext cx="360045" cy="72009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" y="338455"/>
            <a:ext cx="3740150" cy="459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4663440" y="2417445"/>
            <a:ext cx="1296035" cy="504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求同归纳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713855" y="2140585"/>
            <a:ext cx="1296035" cy="50419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演绎推理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713855" y="2767965"/>
            <a:ext cx="1296035" cy="50419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类比推理</a:t>
            </a:r>
          </a:p>
        </p:txBody>
      </p:sp>
      <p:sp>
        <p:nvSpPr>
          <p:cNvPr id="7" name="右箭头 6"/>
          <p:cNvSpPr/>
          <p:nvPr/>
        </p:nvSpPr>
        <p:spPr>
          <a:xfrm>
            <a:off x="6156960" y="2309495"/>
            <a:ext cx="360045" cy="72009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663440" y="3870325"/>
            <a:ext cx="1296035" cy="504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>
                <a:solidFill>
                  <a:schemeClr val="tx1"/>
                </a:solidFill>
              </a:rPr>
              <a:t>**</a:t>
            </a:r>
            <a:r>
              <a:rPr lang="zh-CN" altLang="en-US" sz="1800">
                <a:solidFill>
                  <a:schemeClr val="tx1"/>
                </a:solidFill>
              </a:rPr>
              <a:t>推理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13855" y="3593465"/>
            <a:ext cx="1296035" cy="50419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>
                <a:solidFill>
                  <a:schemeClr val="tx1"/>
                </a:solidFill>
              </a:rPr>
              <a:t>**</a:t>
            </a:r>
            <a:r>
              <a:rPr lang="zh-CN" altLang="en-US" sz="1800">
                <a:solidFill>
                  <a:schemeClr val="tx1"/>
                </a:solidFill>
              </a:rPr>
              <a:t>推理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713855" y="4220845"/>
            <a:ext cx="1296035" cy="50419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>
                <a:solidFill>
                  <a:schemeClr val="tx1"/>
                </a:solidFill>
              </a:rPr>
              <a:t>**</a:t>
            </a:r>
            <a:r>
              <a:rPr lang="zh-CN" altLang="en-US" sz="1800">
                <a:solidFill>
                  <a:schemeClr val="tx1"/>
                </a:solidFill>
              </a:rPr>
              <a:t>推理</a:t>
            </a:r>
          </a:p>
        </p:txBody>
      </p:sp>
      <p:sp>
        <p:nvSpPr>
          <p:cNvPr id="15" name="右箭头 14"/>
          <p:cNvSpPr/>
          <p:nvPr/>
        </p:nvSpPr>
        <p:spPr>
          <a:xfrm>
            <a:off x="6156960" y="3762375"/>
            <a:ext cx="360045" cy="72009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708900" y="3870325"/>
            <a:ext cx="1296035" cy="50419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>
                <a:solidFill>
                  <a:schemeClr val="tx1"/>
                </a:solidFill>
              </a:rPr>
              <a:t>**</a:t>
            </a:r>
            <a:r>
              <a:rPr lang="zh-CN" altLang="en-US" sz="1800">
                <a:solidFill>
                  <a:schemeClr val="tx1"/>
                </a:solidFill>
              </a:rPr>
              <a:t>推理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356100" y="553085"/>
            <a:ext cx="4032250" cy="13703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356100" y="2030095"/>
            <a:ext cx="4032250" cy="13703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356100" y="3486785"/>
            <a:ext cx="4727575" cy="137033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51460" y="1995805"/>
            <a:ext cx="3888740" cy="1151890"/>
          </a:xfrm>
          <a:prstGeom prst="roundRect">
            <a:avLst/>
          </a:prstGeom>
          <a:solidFill>
            <a:schemeClr val="tx2">
              <a:lumMod val="20000"/>
              <a:lumOff val="80000"/>
              <a:alpha val="79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挖掘多种学生可能</a:t>
            </a: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存在的探究逻辑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11" grpId="0" bldLvl="0" animBg="1"/>
      <p:bldP spid="11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221615" y="1858645"/>
            <a:ext cx="1263650" cy="14255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>
                <a:solidFill>
                  <a:schemeClr val="tx1"/>
                </a:solidFill>
              </a:rPr>
              <a:t>教材</a:t>
            </a:r>
          </a:p>
          <a:p>
            <a:pPr algn="ctr"/>
            <a:r>
              <a:rPr lang="zh-CN" altLang="en-US" sz="1800">
                <a:solidFill>
                  <a:schemeClr val="tx1"/>
                </a:solidFill>
              </a:rPr>
              <a:t>探究结构及素材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802765" y="447040"/>
            <a:ext cx="4953000" cy="4248150"/>
            <a:chOff x="3178" y="704"/>
            <a:chExt cx="7800" cy="6690"/>
          </a:xfrm>
        </p:grpSpPr>
        <p:sp>
          <p:nvSpPr>
            <p:cNvPr id="23" name="圆角矩形 22"/>
            <p:cNvSpPr/>
            <p:nvPr/>
          </p:nvSpPr>
          <p:spPr>
            <a:xfrm>
              <a:off x="4590" y="1370"/>
              <a:ext cx="2333" cy="794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tx1"/>
                  </a:solidFill>
                </a:rPr>
                <a:t>思维方法</a:t>
              </a:r>
              <a:endParaRPr lang="en-US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590" y="2801"/>
              <a:ext cx="2333" cy="794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tx1"/>
                  </a:solidFill>
                </a:rPr>
                <a:t>思维方法</a:t>
              </a:r>
              <a:endParaRPr lang="en-US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4590" y="4252"/>
              <a:ext cx="2333" cy="794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tx1"/>
                  </a:solidFill>
                </a:rPr>
                <a:t>思维方法</a:t>
              </a:r>
              <a:endParaRPr lang="en-US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590" y="5694"/>
              <a:ext cx="2333" cy="794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tx1"/>
                  </a:solidFill>
                </a:rPr>
                <a:t>思维方法</a:t>
              </a:r>
              <a:endParaRPr lang="en-US" altLang="zh-CN" sz="1800">
                <a:solidFill>
                  <a:schemeClr val="tx1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178" y="704"/>
              <a:ext cx="7801" cy="6691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21" y="1490"/>
              <a:ext cx="966" cy="48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2800"/>
                <a:t>探究的逻辑</a:t>
              </a: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7172" y="1328"/>
              <a:ext cx="3514" cy="5217"/>
            </a:xfrm>
            <a:prstGeom prst="round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>
                  <a:solidFill>
                    <a:schemeClr val="tx1"/>
                  </a:solidFill>
                </a:rPr>
                <a:t>依据思维方法的</a:t>
              </a:r>
              <a:r>
                <a:rPr lang="en-US" altLang="zh-CN" sz="2000">
                  <a:solidFill>
                    <a:schemeClr val="tx1"/>
                  </a:solidFill>
                </a:rPr>
                <a:t>“</a:t>
              </a:r>
              <a:r>
                <a:rPr lang="zh-CN" altLang="en-US" sz="2000">
                  <a:solidFill>
                    <a:schemeClr val="tx1"/>
                  </a:solidFill>
                </a:rPr>
                <a:t>格</a:t>
              </a:r>
              <a:r>
                <a:rPr lang="en-US" altLang="zh-CN" sz="2000">
                  <a:solidFill>
                    <a:schemeClr val="tx1"/>
                  </a:solidFill>
                </a:rPr>
                <a:t>”</a:t>
              </a:r>
              <a:r>
                <a:rPr lang="zh-CN" altLang="en-US" sz="2000">
                  <a:solidFill>
                    <a:schemeClr val="tx1"/>
                  </a:solidFill>
                </a:rPr>
                <a:t>，选择对应的教学方法和策略，以推进思维进程。</a:t>
              </a:r>
            </a:p>
          </p:txBody>
        </p:sp>
      </p:grpSp>
      <p:sp>
        <p:nvSpPr>
          <p:cNvPr id="31" name="右箭头 30"/>
          <p:cNvSpPr/>
          <p:nvPr/>
        </p:nvSpPr>
        <p:spPr>
          <a:xfrm>
            <a:off x="1612265" y="1761490"/>
            <a:ext cx="278765" cy="152273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左箭头标注 33"/>
          <p:cNvSpPr/>
          <p:nvPr/>
        </p:nvSpPr>
        <p:spPr>
          <a:xfrm>
            <a:off x="6403975" y="483870"/>
            <a:ext cx="2291715" cy="4176395"/>
          </a:xfrm>
          <a:prstGeom prst="leftArrowCallout">
            <a:avLst>
              <a:gd name="adj1" fmla="val 28389"/>
              <a:gd name="adj2" fmla="val 26706"/>
              <a:gd name="adj3" fmla="val 16563"/>
              <a:gd name="adj4" fmla="val 75890"/>
            </a:avLst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以学生的认知，来磨合探究逻辑的发展。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34" grpId="0" bldLvl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0375" y="274955"/>
            <a:ext cx="1186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回顾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7855" y="1068070"/>
            <a:ext cx="1345565" cy="4603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/>
              <a:t>2008</a:t>
            </a:r>
            <a:r>
              <a:rPr lang="zh-CN" altLang="en-US" sz="2400"/>
              <a:t>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8490" y="1858010"/>
            <a:ext cx="2153920" cy="8299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“</a:t>
            </a:r>
            <a:r>
              <a:rPr lang="zh-CN" altLang="en-US" sz="2400"/>
              <a:t>做中学</a:t>
            </a:r>
            <a:r>
              <a:rPr lang="en-US" altLang="zh-CN" sz="2400"/>
              <a:t>”</a:t>
            </a:r>
          </a:p>
          <a:p>
            <a:pPr algn="ctr"/>
            <a:r>
              <a:rPr lang="zh-CN" altLang="en-US" sz="2400"/>
              <a:t>《声音》模块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7855" y="3068320"/>
            <a:ext cx="2153920" cy="8299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“</a:t>
            </a:r>
            <a:r>
              <a:rPr lang="zh-CN" altLang="en-US" sz="2400"/>
              <a:t>教科版</a:t>
            </a:r>
            <a:r>
              <a:rPr lang="en-US" altLang="zh-CN" sz="2400"/>
              <a:t>”</a:t>
            </a:r>
          </a:p>
          <a:p>
            <a:pPr algn="ctr"/>
            <a:r>
              <a:rPr lang="zh-CN" altLang="en-US" sz="2400"/>
              <a:t>《声音》单元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87090" y="1482725"/>
            <a:ext cx="2034540" cy="73723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/>
              <a:t>科学探究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7090" y="2957830"/>
            <a:ext cx="2034540" cy="138366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围绕核心概念组织教学</a:t>
            </a:r>
          </a:p>
        </p:txBody>
      </p:sp>
      <p:sp>
        <p:nvSpPr>
          <p:cNvPr id="8" name="上下箭头 7"/>
          <p:cNvSpPr/>
          <p:nvPr/>
        </p:nvSpPr>
        <p:spPr>
          <a:xfrm>
            <a:off x="3612515" y="2364740"/>
            <a:ext cx="1584325" cy="521335"/>
          </a:xfrm>
          <a:prstGeom prst="upDownArrow">
            <a:avLst>
              <a:gd name="adj1" fmla="val 26492"/>
              <a:gd name="adj2" fmla="val 3873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2915920" y="2067560"/>
            <a:ext cx="288290" cy="172847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972175" y="1211580"/>
            <a:ext cx="2834005" cy="2346283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在科学探究过程中</a:t>
            </a:r>
            <a:endParaRPr lang="en-US" altLang="zh-CN" sz="2000" b="1" dirty="0"/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/>
              <a:t>探究逻辑的发展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/>
              <a:t>概念判断和推理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/>
              <a:t>与之匹配的教学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/>
              <a:t>思考学生的思维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23850" y="771525"/>
            <a:ext cx="5400675" cy="388874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795770" y="607695"/>
            <a:ext cx="1186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现在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238.489763779527,&quot;width&quot;:7323.2425196850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238.489763779527,&quot;width&quot;:7323.242519685039}"/>
</p:tagLst>
</file>

<file path=ppt/theme/theme1.xml><?xml version="1.0" encoding="utf-8"?>
<a:theme xmlns:a="http://schemas.openxmlformats.org/drawingml/2006/main" name="Office 主题​​">
  <a:themeElements>
    <a:clrScheme name="自定义 167">
      <a:dk1>
        <a:srgbClr val="000000"/>
      </a:dk1>
      <a:lt1>
        <a:srgbClr val="FFFFFF"/>
      </a:lt1>
      <a:dk2>
        <a:srgbClr val="67B0E3"/>
      </a:dk2>
      <a:lt2>
        <a:srgbClr val="A0A0A0"/>
      </a:lt2>
      <a:accent1>
        <a:srgbClr val="B5B5B5"/>
      </a:accent1>
      <a:accent2>
        <a:srgbClr val="B5B5B5"/>
      </a:accent2>
      <a:accent3>
        <a:srgbClr val="B5B5B5"/>
      </a:accent3>
      <a:accent4>
        <a:srgbClr val="B5B5B5"/>
      </a:accent4>
      <a:accent5>
        <a:srgbClr val="B5B5B5"/>
      </a:accent5>
      <a:accent6>
        <a:srgbClr val="B5B5B5"/>
      </a:accent6>
      <a:hlink>
        <a:srgbClr val="0000FF"/>
      </a:hlink>
      <a:folHlink>
        <a:srgbClr val="800080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297</Words>
  <Application>Microsoft Office PowerPoint</Application>
  <PresentationFormat>全屏显示(16:9)</PresentationFormat>
  <Paragraphs>80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faxingzhongxin</cp:lastModifiedBy>
  <cp:revision>223</cp:revision>
  <dcterms:created xsi:type="dcterms:W3CDTF">2014-12-16T06:14:00Z</dcterms:created>
  <dcterms:modified xsi:type="dcterms:W3CDTF">2020-08-11T09:37:05Z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PowerPoint 演示文稿</vt:lpwstr>
  </property>
  <property fmtid="{D5CDD505-2E9C-101B-9397-08002B2CF9AE}" pid="3" name="SlideDescription">
    <vt:lpwstr/>
  </property>
  <property fmtid="{D5CDD505-2E9C-101B-9397-08002B2CF9AE}" pid="4" name="KSOProductBuildVer">
    <vt:lpwstr>2052-11.1.0.9828</vt:lpwstr>
  </property>
</Properties>
</file>